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6345852-D785-430D-A587-A1E324A73C48}">
          <p14:sldIdLst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14076"/>
    <a:srgbClr val="61AC36"/>
    <a:srgbClr val="415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300" y="288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jn van Glabbeek" userId="7af676d72ecf9b94" providerId="LiveId" clId="{0EE7D8B3-631C-4EF9-B9D2-EF884D997510}"/>
    <pc:docChg chg="delSld delSection modSection">
      <pc:chgData name="Martijn van Glabbeek" userId="7af676d72ecf9b94" providerId="LiveId" clId="{0EE7D8B3-631C-4EF9-B9D2-EF884D997510}" dt="2025-04-02T18:09:18.058" v="1" actId="17851"/>
      <pc:docMkLst>
        <pc:docMk/>
      </pc:docMkLst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3023666181" sldId="257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2055185614" sldId="259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241898226" sldId="260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956072384" sldId="261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2778534846" sldId="262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2717365670" sldId="264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1943662253" sldId="265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1782435206" sldId="266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2022031332" sldId="267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1695182879" sldId="268"/>
        </pc:sldMkLst>
      </pc:sldChg>
      <pc:sldChg chg="del">
        <pc:chgData name="Martijn van Glabbeek" userId="7af676d72ecf9b94" providerId="LiveId" clId="{0EE7D8B3-631C-4EF9-B9D2-EF884D997510}" dt="2025-04-02T18:09:14.127" v="0" actId="47"/>
        <pc:sldMkLst>
          <pc:docMk/>
          <pc:sldMk cId="760422775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27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52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2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53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59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1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6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94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72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97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7F54-C40F-43F3-9DD4-EF2BA99E44C1}" type="datetimeFigureOut">
              <a:rPr lang="nl-NL" smtClean="0"/>
              <a:t>2-4-2025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94C5-4A2E-4AA0-892D-7AFE05DCF9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82EFA-0E14-43CB-A7BB-D0DBE9B7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veadorp - World Garden Cities">
            <a:extLst>
              <a:ext uri="{FF2B5EF4-FFF2-40B4-BE49-F238E27FC236}">
                <a16:creationId xmlns:a16="http://schemas.microsoft.com/office/drawing/2014/main" id="{F30B0E5D-0BC9-9F9D-7367-F3835896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62149"/>
            <a:ext cx="6858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F1082DBC-E946-195F-D454-06D8C664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68" r="3817"/>
          <a:stretch/>
        </p:blipFill>
        <p:spPr>
          <a:xfrm>
            <a:off x="-3098" y="5366912"/>
            <a:ext cx="6861098" cy="357783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9960871-A3A4-2C06-DAC0-8ABF157F5548}"/>
              </a:ext>
            </a:extLst>
          </p:cNvPr>
          <p:cNvSpPr/>
          <p:nvPr/>
        </p:nvSpPr>
        <p:spPr>
          <a:xfrm>
            <a:off x="0" y="1"/>
            <a:ext cx="6858000" cy="17151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A819E5A-7E90-5C02-7538-C243BF06313D}"/>
              </a:ext>
            </a:extLst>
          </p:cNvPr>
          <p:cNvSpPr txBox="1"/>
          <p:nvPr/>
        </p:nvSpPr>
        <p:spPr>
          <a:xfrm>
            <a:off x="0" y="472549"/>
            <a:ext cx="6858000" cy="13490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nl-NL" sz="4800">
                <a:solidFill>
                  <a:schemeClr val="bg1"/>
                </a:solidFill>
                <a:latin typeface="Segoe UI Variable Display Semib" pitchFamily="2" charset="0"/>
              </a:rPr>
              <a:t>Waar je woont </a:t>
            </a:r>
            <a:br>
              <a:rPr lang="nl-NL" sz="4800">
                <a:solidFill>
                  <a:schemeClr val="bg1"/>
                </a:solidFill>
                <a:latin typeface="Segoe UI Variable Display Semib" pitchFamily="2" charset="0"/>
              </a:rPr>
            </a:br>
            <a:r>
              <a:rPr lang="nl-NL" sz="4800">
                <a:solidFill>
                  <a:schemeClr val="bg1"/>
                </a:solidFill>
                <a:latin typeface="Segoe UI Variable Display Semib" pitchFamily="2" charset="0"/>
              </a:rPr>
              <a:t>moet het goed zijn</a:t>
            </a:r>
            <a:endParaRPr lang="nl-NL" sz="4800" dirty="0">
              <a:solidFill>
                <a:schemeClr val="bg1"/>
              </a:solidFill>
              <a:latin typeface="Segoe UI Variable Display Semib" pitchFamily="2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0EB44B0-17B9-0DAE-1BD3-0B32F1FD7A7C}"/>
              </a:ext>
            </a:extLst>
          </p:cNvPr>
          <p:cNvSpPr txBox="1"/>
          <p:nvPr/>
        </p:nvSpPr>
        <p:spPr>
          <a:xfrm>
            <a:off x="1292215" y="118410"/>
            <a:ext cx="428226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000" b="1">
                <a:solidFill>
                  <a:schemeClr val="accent4"/>
                </a:solidFill>
              </a:rPr>
              <a:t>16 mei – Ons Middelpunt – Doorwerth</a:t>
            </a:r>
            <a:endParaRPr lang="nl-NL" sz="2000" b="1" dirty="0">
              <a:solidFill>
                <a:schemeClr val="accent4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7571FE4-4D30-7BB2-D977-2706E72B9432}"/>
              </a:ext>
            </a:extLst>
          </p:cNvPr>
          <p:cNvSpPr txBox="1"/>
          <p:nvPr/>
        </p:nvSpPr>
        <p:spPr>
          <a:xfrm>
            <a:off x="882276" y="9063636"/>
            <a:ext cx="565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Een hapje en een drankje worden aangeboden door </a:t>
            </a:r>
            <a:r>
              <a:rPr lang="nl-NL" sz="1200" dirty="0" err="1"/>
              <a:t>GemeenteBelangen</a:t>
            </a:r>
            <a:r>
              <a:rPr lang="nl-NL" sz="1200" dirty="0"/>
              <a:t> Renkum</a:t>
            </a:r>
          </a:p>
          <a:p>
            <a:pPr algn="ctr"/>
            <a:r>
              <a:rPr lang="nl-NL" sz="2400" b="1" dirty="0"/>
              <a:t>Inloop 19:30, aanvang 20:00, sluiting 22:30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FE670382-0A60-2161-7212-437D83E76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73" y="9115183"/>
            <a:ext cx="721593" cy="557466"/>
          </a:xfrm>
          <a:prstGeom prst="rect">
            <a:avLst/>
          </a:prstGeom>
        </p:spPr>
      </p:pic>
      <p:pic>
        <p:nvPicPr>
          <p:cNvPr id="1032" name="Picture 8" descr="Afbeeldingsresultaat voor dorpscafe renkum">
            <a:extLst>
              <a:ext uri="{FF2B5EF4-FFF2-40B4-BE49-F238E27FC236}">
                <a16:creationId xmlns:a16="http://schemas.microsoft.com/office/drawing/2014/main" id="{D3ADF90D-AE4C-9183-DD32-FA7B13005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29499" r="13677" b="23360"/>
          <a:stretch/>
        </p:blipFill>
        <p:spPr bwMode="auto">
          <a:xfrm>
            <a:off x="5053764" y="1915984"/>
            <a:ext cx="1678853" cy="1505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61EF41C1-8965-8857-DA65-7BCAA66A3DA1}"/>
              </a:ext>
            </a:extLst>
          </p:cNvPr>
          <p:cNvSpPr txBox="1"/>
          <p:nvPr/>
        </p:nvSpPr>
        <p:spPr>
          <a:xfrm>
            <a:off x="-6196" y="4935443"/>
            <a:ext cx="686419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200" b="1" dirty="0"/>
              <a:t>Jouw dorp, jouw toekomst!</a:t>
            </a:r>
          </a:p>
          <a:p>
            <a:pPr algn="ctr"/>
            <a:r>
              <a:rPr lang="nl-NL" b="1" dirty="0"/>
              <a:t>Kom luisteren, meedenken en meepraten</a:t>
            </a:r>
            <a:endParaRPr lang="nl-NL" sz="1200" i="1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73F1784-C701-FDCE-1B6B-15D838E10828}"/>
              </a:ext>
            </a:extLst>
          </p:cNvPr>
          <p:cNvSpPr txBox="1"/>
          <p:nvPr/>
        </p:nvSpPr>
        <p:spPr>
          <a:xfrm>
            <a:off x="5053763" y="3571925"/>
            <a:ext cx="1678853" cy="5741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nl-NL" sz="1600" b="1" dirty="0">
                <a:latin typeface="Bahnschrift Light SemiCondensed" panose="020B0502040204020203" pitchFamily="34" charset="0"/>
              </a:rPr>
              <a:t>Het dorpsgesprek </a:t>
            </a:r>
            <a:br>
              <a:rPr lang="nl-NL" sz="1600" b="1" dirty="0">
                <a:latin typeface="Bahnschrift Light SemiCondensed" panose="020B0502040204020203" pitchFamily="34" charset="0"/>
              </a:rPr>
            </a:br>
            <a:r>
              <a:rPr lang="nl-NL" sz="1600" b="1" dirty="0">
                <a:latin typeface="Bahnschrift Light SemiCondensed" panose="020B0502040204020203" pitchFamily="34" charset="0"/>
              </a:rPr>
              <a:t>dat er toe doet!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786FFA42-1D2B-C0A2-43C6-29B658A224DC}"/>
              </a:ext>
            </a:extLst>
          </p:cNvPr>
          <p:cNvGrpSpPr/>
          <p:nvPr/>
        </p:nvGrpSpPr>
        <p:grpSpPr>
          <a:xfrm>
            <a:off x="4284616" y="5916104"/>
            <a:ext cx="2448000" cy="540000"/>
            <a:chOff x="747805" y="7636515"/>
            <a:chExt cx="2448000" cy="540000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37797F0-F062-E579-FC4A-666CB1C87060}"/>
                </a:ext>
              </a:extLst>
            </p:cNvPr>
            <p:cNvSpPr/>
            <p:nvPr/>
          </p:nvSpPr>
          <p:spPr>
            <a:xfrm>
              <a:off x="747805" y="7636515"/>
              <a:ext cx="2448000" cy="540000"/>
            </a:xfrm>
            <a:prstGeom prst="rect">
              <a:avLst/>
            </a:prstGeom>
            <a:solidFill>
              <a:srgbClr val="014076"/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200" b="1"/>
                <a:t>Doorwerth</a:t>
              </a:r>
            </a:p>
          </p:txBody>
        </p:sp>
        <p:sp>
          <p:nvSpPr>
            <p:cNvPr id="24" name="Rechthoek: afgeronde hoeken 23">
              <a:extLst>
                <a:ext uri="{FF2B5EF4-FFF2-40B4-BE49-F238E27FC236}">
                  <a16:creationId xmlns:a16="http://schemas.microsoft.com/office/drawing/2014/main" id="{AE0A96F1-8518-3505-09AD-417C0ED1A723}"/>
                </a:ext>
              </a:extLst>
            </p:cNvPr>
            <p:cNvSpPr/>
            <p:nvPr/>
          </p:nvSpPr>
          <p:spPr>
            <a:xfrm>
              <a:off x="801805" y="7672515"/>
              <a:ext cx="2340000" cy="4680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F216584A-0C90-3A2E-71C8-501165D74439}"/>
              </a:ext>
            </a:extLst>
          </p:cNvPr>
          <p:cNvGrpSpPr/>
          <p:nvPr/>
        </p:nvGrpSpPr>
        <p:grpSpPr>
          <a:xfrm>
            <a:off x="158318" y="4257037"/>
            <a:ext cx="2448000" cy="540000"/>
            <a:chOff x="3658947" y="7636515"/>
            <a:chExt cx="2448000" cy="540000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B874F2D5-A493-C7DA-B1A6-362070D5DF43}"/>
                </a:ext>
              </a:extLst>
            </p:cNvPr>
            <p:cNvSpPr/>
            <p:nvPr/>
          </p:nvSpPr>
          <p:spPr>
            <a:xfrm>
              <a:off x="3658947" y="7636515"/>
              <a:ext cx="2448000" cy="540000"/>
            </a:xfrm>
            <a:prstGeom prst="rect">
              <a:avLst/>
            </a:prstGeom>
            <a:solidFill>
              <a:srgbClr val="014076"/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200" b="1"/>
                <a:t>Heveadorp</a:t>
              </a:r>
            </a:p>
          </p:txBody>
        </p:sp>
        <p:sp>
          <p:nvSpPr>
            <p:cNvPr id="31" name="Rechthoek: afgeronde hoeken 30">
              <a:extLst>
                <a:ext uri="{FF2B5EF4-FFF2-40B4-BE49-F238E27FC236}">
                  <a16:creationId xmlns:a16="http://schemas.microsoft.com/office/drawing/2014/main" id="{543E71CD-B9BE-7260-2AF2-791A3EA97A7F}"/>
                </a:ext>
              </a:extLst>
            </p:cNvPr>
            <p:cNvSpPr/>
            <p:nvPr/>
          </p:nvSpPr>
          <p:spPr>
            <a:xfrm>
              <a:off x="3712947" y="7672515"/>
              <a:ext cx="2340000" cy="4680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658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C5C7-99A1-BD48-0955-F125B8E2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99CA385-A39F-9271-687E-F9CFF472AA36}"/>
              </a:ext>
            </a:extLst>
          </p:cNvPr>
          <p:cNvSpPr/>
          <p:nvPr/>
        </p:nvSpPr>
        <p:spPr>
          <a:xfrm>
            <a:off x="0" y="5373672"/>
            <a:ext cx="6858000" cy="24408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B7A78A2-EA27-D383-C6E7-1345602759A0}"/>
              </a:ext>
            </a:extLst>
          </p:cNvPr>
          <p:cNvSpPr txBox="1"/>
          <p:nvPr/>
        </p:nvSpPr>
        <p:spPr>
          <a:xfrm>
            <a:off x="968310" y="7933306"/>
            <a:ext cx="565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Een hapje en een drankje worden aangeboden door </a:t>
            </a:r>
            <a:r>
              <a:rPr lang="nl-NL" sz="1200" dirty="0" err="1"/>
              <a:t>GemeenteBelangen</a:t>
            </a:r>
            <a:r>
              <a:rPr lang="nl-NL" sz="1200" dirty="0"/>
              <a:t> Renkum</a:t>
            </a:r>
          </a:p>
          <a:p>
            <a:pPr algn="ctr"/>
            <a:r>
              <a:rPr lang="nl-NL" sz="2400" dirty="0"/>
              <a:t>Inloop 19:30, aanvang 20:00, sluiting 22:30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015B0C28-3250-3AEF-1B57-CC85341B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5" y="7971406"/>
            <a:ext cx="721593" cy="55746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3986F8D-1E63-EA92-D60D-205302C1328C}"/>
              </a:ext>
            </a:extLst>
          </p:cNvPr>
          <p:cNvSpPr/>
          <p:nvPr/>
        </p:nvSpPr>
        <p:spPr>
          <a:xfrm>
            <a:off x="0" y="5239217"/>
            <a:ext cx="6858000" cy="3447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15966590-411C-8543-6A46-E7911F57657E}"/>
              </a:ext>
            </a:extLst>
          </p:cNvPr>
          <p:cNvGrpSpPr/>
          <p:nvPr/>
        </p:nvGrpSpPr>
        <p:grpSpPr>
          <a:xfrm>
            <a:off x="323354" y="5239216"/>
            <a:ext cx="1678854" cy="2451771"/>
            <a:chOff x="4861739" y="1694344"/>
            <a:chExt cx="1678854" cy="2451771"/>
          </a:xfrm>
        </p:grpSpPr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3AE778FF-2171-259D-195E-83E697C4D798}"/>
                </a:ext>
              </a:extLst>
            </p:cNvPr>
            <p:cNvSpPr txBox="1"/>
            <p:nvPr/>
          </p:nvSpPr>
          <p:spPr>
            <a:xfrm>
              <a:off x="4861739" y="3571925"/>
              <a:ext cx="1678853" cy="57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l-NL" sz="1600" b="1" dirty="0">
                  <a:latin typeface="Bahnschrift Light SemiCondensed" panose="020B0502040204020203" pitchFamily="34" charset="0"/>
                </a:rPr>
                <a:t>Het dorpsgesprek </a:t>
              </a:r>
              <a:br>
                <a:rPr lang="nl-NL" sz="1600" b="1" dirty="0">
                  <a:latin typeface="Bahnschrift Light SemiCondensed" panose="020B0502040204020203" pitchFamily="34" charset="0"/>
                </a:rPr>
              </a:br>
              <a:r>
                <a:rPr lang="nl-NL" sz="1600" b="1" dirty="0">
                  <a:latin typeface="Bahnschrift Light SemiCondensed" panose="020B0502040204020203" pitchFamily="34" charset="0"/>
                </a:rPr>
                <a:t>dat er toe doet !</a:t>
              </a:r>
            </a:p>
          </p:txBody>
        </p:sp>
        <p:pic>
          <p:nvPicPr>
            <p:cNvPr id="1032" name="Picture 8" descr="Afbeeldingsresultaat voor dorpscafe renkum">
              <a:extLst>
                <a:ext uri="{FF2B5EF4-FFF2-40B4-BE49-F238E27FC236}">
                  <a16:creationId xmlns:a16="http://schemas.microsoft.com/office/drawing/2014/main" id="{ADDF7CDC-8333-2D4F-8269-B8BBAFC30B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3" t="29499" r="13677" b="23360"/>
            <a:stretch/>
          </p:blipFill>
          <p:spPr bwMode="auto">
            <a:xfrm>
              <a:off x="4861740" y="1952080"/>
              <a:ext cx="1678853" cy="15057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Rechte verbindingslijn met pijl 5">
              <a:extLst>
                <a:ext uri="{FF2B5EF4-FFF2-40B4-BE49-F238E27FC236}">
                  <a16:creationId xmlns:a16="http://schemas.microsoft.com/office/drawing/2014/main" id="{83B81ABB-F5D1-6221-1D5E-8F489885FB2A}"/>
                </a:ext>
              </a:extLst>
            </p:cNvPr>
            <p:cNvCxnSpPr/>
            <p:nvPr/>
          </p:nvCxnSpPr>
          <p:spPr>
            <a:xfrm>
              <a:off x="5957952" y="1694344"/>
              <a:ext cx="0" cy="27026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id="{5016D186-1738-8B1A-1ED0-7F7316618BEF}"/>
                </a:ext>
              </a:extLst>
            </p:cNvPr>
            <p:cNvCxnSpPr/>
            <p:nvPr/>
          </p:nvCxnSpPr>
          <p:spPr>
            <a:xfrm>
              <a:off x="5431860" y="1694344"/>
              <a:ext cx="0" cy="27026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9C1A5710-A4FA-1A43-BBB9-EF102AC91B41}"/>
              </a:ext>
            </a:extLst>
          </p:cNvPr>
          <p:cNvSpPr/>
          <p:nvPr/>
        </p:nvSpPr>
        <p:spPr>
          <a:xfrm>
            <a:off x="0" y="372940"/>
            <a:ext cx="6858000" cy="24408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B445A6E-63EF-C21F-A72F-2941D46BE636}"/>
              </a:ext>
            </a:extLst>
          </p:cNvPr>
          <p:cNvSpPr/>
          <p:nvPr/>
        </p:nvSpPr>
        <p:spPr>
          <a:xfrm>
            <a:off x="0" y="2792820"/>
            <a:ext cx="6858000" cy="9523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11BE18C-8709-5C35-F9E3-9F29D933CD19}"/>
              </a:ext>
            </a:extLst>
          </p:cNvPr>
          <p:cNvSpPr txBox="1"/>
          <p:nvPr/>
        </p:nvSpPr>
        <p:spPr>
          <a:xfrm>
            <a:off x="2281488" y="5921021"/>
            <a:ext cx="4063933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Segoe UI Variable Display Semib" pitchFamily="2" charset="0"/>
              </a:rPr>
              <a:t>Waar je woont,</a:t>
            </a:r>
            <a:br>
              <a:rPr lang="nl-NL" sz="3600" dirty="0">
                <a:solidFill>
                  <a:schemeClr val="bg1"/>
                </a:solidFill>
                <a:latin typeface="Segoe UI Variable Display Semib" pitchFamily="2" charset="0"/>
              </a:rPr>
            </a:br>
            <a:r>
              <a:rPr lang="nl-NL" sz="3600" dirty="0">
                <a:solidFill>
                  <a:schemeClr val="bg1"/>
                </a:solidFill>
                <a:latin typeface="Segoe UI Variable Display Semib" pitchFamily="2" charset="0"/>
              </a:rPr>
              <a:t>moet het goed zijn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7F9A20E-685D-A9AD-D60A-92031C251981}"/>
              </a:ext>
            </a:extLst>
          </p:cNvPr>
          <p:cNvSpPr txBox="1"/>
          <p:nvPr/>
        </p:nvSpPr>
        <p:spPr>
          <a:xfrm>
            <a:off x="968310" y="3873864"/>
            <a:ext cx="565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Een hapje en een drankje worden aangeboden door </a:t>
            </a:r>
            <a:r>
              <a:rPr lang="nl-NL" sz="1200" dirty="0" err="1"/>
              <a:t>GemeenteBelangen</a:t>
            </a:r>
            <a:r>
              <a:rPr lang="nl-NL" sz="1200" dirty="0"/>
              <a:t> Renkum</a:t>
            </a:r>
          </a:p>
          <a:p>
            <a:pPr algn="ctr"/>
            <a:r>
              <a:rPr lang="nl-NL" sz="2400" dirty="0"/>
              <a:t>Inloop 19:30, aanvang 20:00, sluiting 22:30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37B9128-63D9-115B-7258-C128E40B6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5" y="3911964"/>
            <a:ext cx="721593" cy="55746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077FEDF0-FEBB-3E38-FC8D-031FC55161A0}"/>
              </a:ext>
            </a:extLst>
          </p:cNvPr>
          <p:cNvSpPr txBox="1"/>
          <p:nvPr/>
        </p:nvSpPr>
        <p:spPr>
          <a:xfrm>
            <a:off x="187308" y="2818825"/>
            <a:ext cx="65426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</a:rPr>
              <a:t>Jouw dorp, jouw toekomst!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</a:rPr>
              <a:t>Kom luisteren, meedenken en meepraten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FA55909-822C-69A2-CC3E-178A3D7E933E}"/>
              </a:ext>
            </a:extLst>
          </p:cNvPr>
          <p:cNvSpPr txBox="1"/>
          <p:nvPr/>
        </p:nvSpPr>
        <p:spPr>
          <a:xfrm>
            <a:off x="2713337" y="7220670"/>
            <a:ext cx="320023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Ons Middelpunt, Doorwerth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750082E3-6E1C-07FE-1F21-84142736508D}"/>
              </a:ext>
            </a:extLst>
          </p:cNvPr>
          <p:cNvSpPr/>
          <p:nvPr/>
        </p:nvSpPr>
        <p:spPr>
          <a:xfrm>
            <a:off x="0" y="238484"/>
            <a:ext cx="6858000" cy="4383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4A049DE5-998F-37B9-47D1-795749C75D31}"/>
              </a:ext>
            </a:extLst>
          </p:cNvPr>
          <p:cNvGrpSpPr/>
          <p:nvPr/>
        </p:nvGrpSpPr>
        <p:grpSpPr>
          <a:xfrm>
            <a:off x="323354" y="238484"/>
            <a:ext cx="1678854" cy="2451771"/>
            <a:chOff x="4861739" y="1694344"/>
            <a:chExt cx="1678854" cy="2451771"/>
          </a:xfrm>
        </p:grpSpPr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14C0FBD1-96F6-B7DA-6F5A-FF58BF509FED}"/>
                </a:ext>
              </a:extLst>
            </p:cNvPr>
            <p:cNvSpPr txBox="1"/>
            <p:nvPr/>
          </p:nvSpPr>
          <p:spPr>
            <a:xfrm>
              <a:off x="4861739" y="3571925"/>
              <a:ext cx="1678853" cy="57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l-NL" sz="1600" b="1" dirty="0">
                  <a:latin typeface="Bahnschrift Light SemiCondensed" panose="020B0502040204020203" pitchFamily="34" charset="0"/>
                </a:rPr>
                <a:t>Het dorpsgesprek </a:t>
              </a:r>
              <a:br>
                <a:rPr lang="nl-NL" sz="1600" b="1" dirty="0">
                  <a:latin typeface="Bahnschrift Light SemiCondensed" panose="020B0502040204020203" pitchFamily="34" charset="0"/>
                </a:rPr>
              </a:br>
              <a:r>
                <a:rPr lang="nl-NL" sz="1600" b="1" dirty="0">
                  <a:latin typeface="Bahnschrift Light SemiCondensed" panose="020B0502040204020203" pitchFamily="34" charset="0"/>
                </a:rPr>
                <a:t>dat er toe doet !</a:t>
              </a:r>
            </a:p>
          </p:txBody>
        </p:sp>
        <p:pic>
          <p:nvPicPr>
            <p:cNvPr id="34" name="Picture 8" descr="Afbeeldingsresultaat voor dorpscafe renkum">
              <a:extLst>
                <a:ext uri="{FF2B5EF4-FFF2-40B4-BE49-F238E27FC236}">
                  <a16:creationId xmlns:a16="http://schemas.microsoft.com/office/drawing/2014/main" id="{2B46A129-0B20-422D-A9E7-7F27E6468E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23" t="29499" r="13677" b="23360"/>
            <a:stretch/>
          </p:blipFill>
          <p:spPr bwMode="auto">
            <a:xfrm>
              <a:off x="4861740" y="1952080"/>
              <a:ext cx="1678853" cy="150577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9BA91A28-8FA4-FCC6-AA6B-433F117ECF58}"/>
                </a:ext>
              </a:extLst>
            </p:cNvPr>
            <p:cNvCxnSpPr/>
            <p:nvPr/>
          </p:nvCxnSpPr>
          <p:spPr>
            <a:xfrm>
              <a:off x="5957952" y="1694344"/>
              <a:ext cx="0" cy="27026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5904B69D-3B91-204B-530A-B75946897760}"/>
                </a:ext>
              </a:extLst>
            </p:cNvPr>
            <p:cNvCxnSpPr/>
            <p:nvPr/>
          </p:nvCxnSpPr>
          <p:spPr>
            <a:xfrm>
              <a:off x="5431860" y="1694344"/>
              <a:ext cx="0" cy="27026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241C75DE-D242-EC41-C471-29C6A88D2082}"/>
              </a:ext>
            </a:extLst>
          </p:cNvPr>
          <p:cNvSpPr txBox="1"/>
          <p:nvPr/>
        </p:nvSpPr>
        <p:spPr>
          <a:xfrm>
            <a:off x="3445268" y="5539239"/>
            <a:ext cx="173637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16 mei 2025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9FBD12-E373-3214-A57A-B79A838CD735}"/>
              </a:ext>
            </a:extLst>
          </p:cNvPr>
          <p:cNvSpPr txBox="1"/>
          <p:nvPr/>
        </p:nvSpPr>
        <p:spPr>
          <a:xfrm>
            <a:off x="2281488" y="959055"/>
            <a:ext cx="4063933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Segoe UI Variable Display Semib" pitchFamily="2" charset="0"/>
              </a:rPr>
              <a:t>Waar je woont,</a:t>
            </a:r>
            <a:br>
              <a:rPr lang="nl-NL" sz="3600" dirty="0">
                <a:solidFill>
                  <a:schemeClr val="bg1"/>
                </a:solidFill>
                <a:latin typeface="Segoe UI Variable Display Semib" pitchFamily="2" charset="0"/>
              </a:rPr>
            </a:br>
            <a:r>
              <a:rPr lang="nl-NL" sz="3600" dirty="0">
                <a:solidFill>
                  <a:schemeClr val="bg1"/>
                </a:solidFill>
                <a:latin typeface="Segoe UI Variable Display Semib" pitchFamily="2" charset="0"/>
              </a:rPr>
              <a:t>moet het goed zijn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6BAE985-32E6-9DAC-4B31-DA5A64BE7B9D}"/>
              </a:ext>
            </a:extLst>
          </p:cNvPr>
          <p:cNvSpPr txBox="1"/>
          <p:nvPr/>
        </p:nvSpPr>
        <p:spPr>
          <a:xfrm>
            <a:off x="2713337" y="2258704"/>
            <a:ext cx="320023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Ons Middelpunt, Doorwerth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EB37C93-1927-9E40-B41E-B04B55C4DDB9}"/>
              </a:ext>
            </a:extLst>
          </p:cNvPr>
          <p:cNvSpPr txBox="1"/>
          <p:nvPr/>
        </p:nvSpPr>
        <p:spPr>
          <a:xfrm>
            <a:off x="3445268" y="577273"/>
            <a:ext cx="173637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16 mei 2025</a:t>
            </a:r>
          </a:p>
        </p:txBody>
      </p:sp>
    </p:spTree>
    <p:extLst>
      <p:ext uri="{BB962C8B-B14F-4D97-AF65-F5344CB8AC3E}">
        <p14:creationId xmlns:p14="http://schemas.microsoft.com/office/powerpoint/2010/main" val="35009203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151</Words>
  <Application>Microsoft Office PowerPoint</Application>
  <PresentationFormat>A4 (210 x 297 mm)</PresentationFormat>
  <Paragraphs>23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 Light SemiCondensed</vt:lpstr>
      <vt:lpstr>Calibri</vt:lpstr>
      <vt:lpstr>Calibri Light</vt:lpstr>
      <vt:lpstr>Segoe UI Variable Display Semib</vt:lpstr>
      <vt:lpstr>Kantoorthema</vt:lpstr>
      <vt:lpstr>PowerPoint-presentatie</vt:lpstr>
      <vt:lpstr>PowerPoint-presentatie</vt:lpstr>
    </vt:vector>
  </TitlesOfParts>
  <Company>Alliander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Martijn Glabbeek, van</dc:creator>
  <cp:lastModifiedBy>Martijn van Glabbeek</cp:lastModifiedBy>
  <cp:revision>37</cp:revision>
  <dcterms:created xsi:type="dcterms:W3CDTF">2019-09-02T19:19:30Z</dcterms:created>
  <dcterms:modified xsi:type="dcterms:W3CDTF">2025-04-02T18:09:22Z</dcterms:modified>
</cp:coreProperties>
</file>